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embeddedFontLst>
    <p:embeddedFont>
      <p:font typeface="Proxima Nova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g07R7eC8WfvDcUnke/vZupSGhX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ProximaNova-regular.fntdata"/><Relationship Id="rId41" Type="http://schemas.openxmlformats.org/officeDocument/2006/relationships/slide" Target="slides/slide37.xml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ogle_LLC" TargetMode="External"/><Relationship Id="rId3" Type="http://schemas.openxmlformats.org/officeDocument/2006/relationships/hyperlink" Target="https://en.wikipedia.org/wiki/Data_science" TargetMode="External"/><Relationship Id="rId4" Type="http://schemas.openxmlformats.org/officeDocument/2006/relationships/hyperlink" Target="https://en.wikipedia.org/wiki/Machine_learning" TargetMode="External"/><Relationship Id="rId5" Type="http://schemas.openxmlformats.org/officeDocument/2006/relationships/hyperlink" Target="https://en.wikipedia.org/wiki/Jeremy_Howard_(entrepreneur)" TargetMode="External"/><Relationship Id="rId6" Type="http://schemas.openxmlformats.org/officeDocument/2006/relationships/hyperlink" Target="https://en.wikipedia.org/wiki/Nicholas_Gruen" TargetMode="External"/><Relationship Id="rId7" Type="http://schemas.openxmlformats.org/officeDocument/2006/relationships/hyperlink" Target="https://en.wikipedia.org/wiki/Max_Levchin" TargetMode="External"/><Relationship Id="rId8" Type="http://schemas.openxmlformats.org/officeDocument/2006/relationships/hyperlink" Target="https://en.wikipedia.org/wiki/Kaggl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a0df96a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1a0df96a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a0df96ae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1a0df96ae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050">
                <a:solidFill>
                  <a:srgbClr val="202122"/>
                </a:solidFill>
                <a:highlight>
                  <a:srgbClr val="FFFFFF"/>
                </a:highlight>
              </a:rPr>
              <a:t>Kaggle</a:t>
            </a:r>
            <a:r>
              <a:rPr lang="es-ES" sz="1050">
                <a:solidFill>
                  <a:srgbClr val="202122"/>
                </a:solidFill>
                <a:highlight>
                  <a:srgbClr val="FFFFFF"/>
                </a:highlight>
              </a:rPr>
              <a:t>, a subsidiary of </a:t>
            </a:r>
            <a:r>
              <a:rPr lang="es-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LLC</a:t>
            </a:r>
            <a:r>
              <a:rPr lang="es-ES" sz="1050">
                <a:solidFill>
                  <a:srgbClr val="202122"/>
                </a:solidFill>
                <a:highlight>
                  <a:srgbClr val="FFFFFF"/>
                </a:highlight>
              </a:rPr>
              <a:t>, is an online community of </a:t>
            </a:r>
            <a:r>
              <a:rPr lang="es-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scientists</a:t>
            </a:r>
            <a:r>
              <a:rPr lang="es-ES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s-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lang="es-ES" sz="1050">
                <a:solidFill>
                  <a:srgbClr val="202122"/>
                </a:solidFill>
                <a:highlight>
                  <a:srgbClr val="FFFFFF"/>
                </a:highlight>
              </a:rPr>
              <a:t> practitioners. Kaggle allows users to find and publish data sets, explore and build models in a web-based data-science environment, work with other data scientists and machine learning engineers, and enter competitions to solve data science challenges.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s-ES" sz="1050">
                <a:solidFill>
                  <a:srgbClr val="202122"/>
                </a:solidFill>
                <a:highlight>
                  <a:srgbClr val="FFFFFF"/>
                </a:highlight>
              </a:rPr>
              <a:t>Kaggle got its start in 2010 by offering machine learning competitions and now also offers a public data platform, a cloud-based workbench for data science, and Artificial Intelligence education. Its key personnel were Anthony Goldbloom and </a:t>
            </a:r>
            <a:r>
              <a:rPr lang="es-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Jeremy Howard</a:t>
            </a:r>
            <a:r>
              <a:rPr lang="es-ES" sz="105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lang="es-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Nicholas Gruen</a:t>
            </a:r>
            <a:r>
              <a:rPr lang="es-ES" sz="1050">
                <a:solidFill>
                  <a:srgbClr val="202122"/>
                </a:solidFill>
                <a:highlight>
                  <a:srgbClr val="FFFFFF"/>
                </a:highlight>
              </a:rPr>
              <a:t> was founding chair succeeded by </a:t>
            </a:r>
            <a:r>
              <a:rPr lang="es-ES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Levchin</a:t>
            </a:r>
            <a:r>
              <a:rPr lang="es-ES" sz="1050">
                <a:solidFill>
                  <a:srgbClr val="202122"/>
                </a:solidFill>
                <a:highlight>
                  <a:srgbClr val="FFFFFF"/>
                </a:highlight>
              </a:rPr>
              <a:t>. Equity was raised in 2011 valuing the company at $25 million. On 8 March 2017, Google announced that they were acquiring Kaggle.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s-ES" sz="1050">
                <a:solidFill>
                  <a:srgbClr val="202122"/>
                </a:solidFill>
                <a:highlight>
                  <a:srgbClr val="FFFFFF"/>
                </a:highlight>
              </a:rPr>
              <a:t>Fuente: </a:t>
            </a:r>
            <a:r>
              <a:rPr lang="es-ES" sz="105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https://en.wikipedia.org/wiki/Kaggle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a0df96ae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a0df96ae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a0df96ae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a0df96ae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a0df96ae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a0df96a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Acá un ejemplo de una lista o diccionario en Pokemon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a0df96ae1_0_6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1a0df96ae1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a0df96ae1_0_7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1a0df96ae1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a0df96ae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a0df96ae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a0df96ae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a0df96ae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a0df96ae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a0df96ae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a0df96ae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a0df96ae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a0df96ae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1a0df96ae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a0df96ae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a0df96ae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a0df96ae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1a0df96ae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a0df96ae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a0df96ae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a0df96ae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a0df96ae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Acá un ejemplo de una condición en Pokemon.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a0df96ae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a0df96ae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a0df96ae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a0df96ae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a0df96ae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a0df96ae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a0df96ae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a0df96ae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a0df96ae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a0df96ae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a0df96ae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1a0df96ae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a0df96ae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1a0df96ae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a0df96ae1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1a0df96ae1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0df96ae1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1a0df96ae1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a0df96ae1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11a0df96ae1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a0df96ae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1a0df96ae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a0df96ae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1a0df96ae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a0df96ae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1a0df96ae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a0df96ae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1a0df96ae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a0df96ae1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1a0df96ae1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a0df96ae1_0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1a0df96ae1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a0df96ae1_0_5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a0df96ae1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a0df96ae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1a0df96ae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0df96ae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0df96ae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a0df96ae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a0df96ae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0df96a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a0df96a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El curso Crash course on Python es parte de una certificación “Google IT Automation with Python Professional Certificate.”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a0df96ae1_0_52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86" name="Google Shape;86;g11a0df96ae1_0_52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7" name="Google Shape;87;g11a0df96ae1_0_522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a0df96ae1_0_526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0" name="Google Shape;90;g11a0df96ae1_0_526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1" name="Google Shape;91;g11a0df96ae1_0_52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a0df96ae1_0_530"/>
          <p:cNvSpPr/>
          <p:nvPr/>
        </p:nvSpPr>
        <p:spPr>
          <a:xfrm flipH="1">
            <a:off x="10995300" y="5661233"/>
            <a:ext cx="11967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11a0df96ae1_0_530"/>
          <p:cNvSpPr/>
          <p:nvPr/>
        </p:nvSpPr>
        <p:spPr>
          <a:xfrm flipH="1">
            <a:off x="10995300" y="5661167"/>
            <a:ext cx="1196700" cy="11967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1a0df96ae1_0_530"/>
          <p:cNvSpPr txBox="1"/>
          <p:nvPr>
            <p:ph type="ctrTitle"/>
          </p:nvPr>
        </p:nvSpPr>
        <p:spPr>
          <a:xfrm>
            <a:off x="520700" y="2425700"/>
            <a:ext cx="10962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96" name="Google Shape;96;g11a0df96ae1_0_530"/>
          <p:cNvSpPr txBox="1"/>
          <p:nvPr>
            <p:ph idx="1" type="subTitle"/>
          </p:nvPr>
        </p:nvSpPr>
        <p:spPr>
          <a:xfrm>
            <a:off x="520700" y="3718840"/>
            <a:ext cx="10962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g11a0df96ae1_0_530"/>
          <p:cNvSpPr txBox="1"/>
          <p:nvPr>
            <p:ph idx="12" type="sldNum"/>
          </p:nvPr>
        </p:nvSpPr>
        <p:spPr>
          <a:xfrm>
            <a:off x="11364721" y="626083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www.kaggle.com/learn/python" TargetMode="External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codecombat.com" TargetMode="External"/><Relationship Id="rId4" Type="http://schemas.openxmlformats.org/officeDocument/2006/relationships/hyperlink" Target="http://hackerrank.com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://freecodecamp.com" TargetMode="External"/><Relationship Id="rId6" Type="http://schemas.openxmlformats.org/officeDocument/2006/relationships/hyperlink" Target="https://jakevdp.github.io/WhirlwindTourOfPython/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9.gif"/><Relationship Id="rId5" Type="http://schemas.openxmlformats.org/officeDocument/2006/relationships/image" Target="../media/image28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hyperlink" Target="https://www.kaggle.com/colinmorris/lists" TargetMode="External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hyperlink" Target="https://drive.google.com/file/d/1KI6S9bx9_FVfH_KTt6QInH4arl9qo3cD/view?usp=sharing" TargetMode="External"/><Relationship Id="rId5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hyperlink" Target="https://drive.google.com/file/d/1Jgc_ql5LkM7lg2Lk7KjTo-luxeBo9YTJ/view?usp=sharing" TargetMode="External"/><Relationship Id="rId5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Relationship Id="rId4" Type="http://schemas.openxmlformats.org/officeDocument/2006/relationships/image" Target="../media/image34.png"/><Relationship Id="rId5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hyperlink" Target="https://colab.research.google.com/drive/1C-bIwSoHW0S4LzEdKuM8USKGp_21Jt8S?usp=sharing" TargetMode="External"/><Relationship Id="rId5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hyperlink" Target="https://www.kaggle.com/kernels/fork/1275165" TargetMode="External"/><Relationship Id="rId5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RPfWSa5iBm0ZJRjSNWvVXL1ggnqY5rLK/view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www.edx.org/es/course/computer-science-101" TargetMode="External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www.coursera.org/learn/python-crash-course?specialization=google-it-automation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a0df96ae1_0_85"/>
          <p:cNvSpPr txBox="1"/>
          <p:nvPr/>
        </p:nvSpPr>
        <p:spPr>
          <a:xfrm>
            <a:off x="502800" y="210233"/>
            <a:ext cx="114396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ES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Learn Python Tutorials de Kaggle</a:t>
            </a:r>
            <a:endParaRPr b="1" i="0" sz="3600" u="none" cap="none" strike="noStrike">
              <a:solidFill>
                <a:srgbClr val="000000"/>
              </a:solidFill>
            </a:endParaRPr>
          </a:p>
        </p:txBody>
      </p:sp>
      <p:pic>
        <p:nvPicPr>
          <p:cNvPr id="170" name="Google Shape;170;g11a0df96ae1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1a0df96ae1_0_85"/>
          <p:cNvSpPr txBox="1"/>
          <p:nvPr/>
        </p:nvSpPr>
        <p:spPr>
          <a:xfrm>
            <a:off x="7264500" y="2549231"/>
            <a:ext cx="4471200" cy="24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Certificación gratuita @ Kaggle.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Learn Python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g11a0df96ae1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0" y="2277168"/>
            <a:ext cx="5837700" cy="22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a0df96ae1_0_92"/>
          <p:cNvSpPr txBox="1"/>
          <p:nvPr/>
        </p:nvSpPr>
        <p:spPr>
          <a:xfrm>
            <a:off x="655467" y="1667600"/>
            <a:ext cx="41265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CodeCombat.com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HackerRank.com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FreeCodeCamp.com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Whirlwind Tour of Python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11a0df96ae1_0_92"/>
          <p:cNvSpPr txBox="1"/>
          <p:nvPr/>
        </p:nvSpPr>
        <p:spPr>
          <a:xfrm>
            <a:off x="502800" y="210233"/>
            <a:ext cx="114396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Otros recursos interactivos:</a:t>
            </a:r>
            <a:endParaRPr sz="4000"/>
          </a:p>
        </p:txBody>
      </p:sp>
      <p:pic>
        <p:nvPicPr>
          <p:cNvPr id="179" name="Google Shape;179;g11a0df96ae1_0_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1a0df96ae1_0_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48500" y="2527617"/>
            <a:ext cx="1802766" cy="180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1a0df96ae1_0_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6633" y="1687367"/>
            <a:ext cx="6623939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a0df96ae1_0_100"/>
          <p:cNvSpPr txBox="1"/>
          <p:nvPr/>
        </p:nvSpPr>
        <p:spPr>
          <a:xfrm>
            <a:off x="2324200" y="2985800"/>
            <a:ext cx="75435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Listas y Diccionarios</a:t>
            </a:r>
            <a:endParaRPr b="1" sz="4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g11a0df96ae1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1a0df96ae1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9467" y="3076250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1a0df96ae1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1a0df96ae1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833" y="203200"/>
            <a:ext cx="8956342" cy="64516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11a0df96ae1_0_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1a0df96ae1_0_692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1a0df96ae1_0_692"/>
          <p:cNvSpPr txBox="1"/>
          <p:nvPr/>
        </p:nvSpPr>
        <p:spPr>
          <a:xfrm>
            <a:off x="119528" y="1672817"/>
            <a:ext cx="11952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Una lista en Python es una estructura de datos formada por una secuencia ordenada de objetos.</a:t>
            </a:r>
            <a:endParaRPr b="0" i="0" sz="19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 = [‘pikachu', ‘charizard', 10, 1234]</a:t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Su símbolo es : </a:t>
            </a:r>
            <a:r>
              <a:rPr b="1" i="0" lang="es-ES" sz="1900" u="none" cap="none" strike="noStrike">
                <a:solidFill>
                  <a:srgbClr val="7030A0"/>
                </a:solidFill>
                <a:latin typeface="Georgia"/>
                <a:ea typeface="Georgia"/>
                <a:cs typeface="Georgia"/>
                <a:sym typeface="Georgia"/>
              </a:rPr>
              <a:t>[ ] </a:t>
            </a: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b="0" i="0" lang="es-ES" sz="1900" u="none" cap="none" strike="noStrike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los corchetes.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Las listas en Python son: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Heterogéneas</a:t>
            </a: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: Pueden estar conformadas por elementos de distintos tipo, incluidos otras listas.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Homogéneas:</a:t>
            </a: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 Pueden estar conformadas por el mismo tipo de datos: Numéricos, categóricos, listas, etc.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Mutables</a:t>
            </a: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: sus elementos pueden modificarse.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C0C0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0C0C0C"/>
                </a:solidFill>
                <a:latin typeface="Georgia"/>
                <a:ea typeface="Georgia"/>
                <a:cs typeface="Georgia"/>
                <a:sym typeface="Georgia"/>
              </a:rPr>
              <a:t>Los elementos de una lista pueden accederse mediante su índice, siendo 0 el índice del primer elemento.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 = [pikachu ', 'charizard , 10, 1234]</a:t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			pokemon[0]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			‘pikachu’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g11a0df96ae1_0_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0500" y="445567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410"/>
              </a:srgbClr>
            </a:outerShdw>
          </a:effectLst>
        </p:spPr>
      </p:pic>
      <p:sp>
        <p:nvSpPr>
          <p:cNvPr id="203" name="Google Shape;203;g11a0df96ae1_0_692"/>
          <p:cNvSpPr txBox="1"/>
          <p:nvPr/>
        </p:nvSpPr>
        <p:spPr>
          <a:xfrm>
            <a:off x="5247339" y="2663109"/>
            <a:ext cx="7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[0]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g11a0df96ae1_0_692"/>
          <p:cNvCxnSpPr/>
          <p:nvPr/>
        </p:nvCxnSpPr>
        <p:spPr>
          <a:xfrm rot="10800000">
            <a:off x="2928612" y="5641789"/>
            <a:ext cx="573600" cy="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g11a0df96ae1_0_692"/>
          <p:cNvCxnSpPr/>
          <p:nvPr/>
        </p:nvCxnSpPr>
        <p:spPr>
          <a:xfrm>
            <a:off x="2928471" y="5641789"/>
            <a:ext cx="0" cy="3108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g11a0df96ae1_0_692"/>
          <p:cNvCxnSpPr/>
          <p:nvPr/>
        </p:nvCxnSpPr>
        <p:spPr>
          <a:xfrm>
            <a:off x="2928471" y="5952563"/>
            <a:ext cx="669300" cy="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" name="Google Shape;207;g11a0df96ae1_0_692"/>
          <p:cNvSpPr txBox="1"/>
          <p:nvPr/>
        </p:nvSpPr>
        <p:spPr>
          <a:xfrm>
            <a:off x="6633885" y="2663105"/>
            <a:ext cx="7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[1]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11a0df96ae1_0_692"/>
          <p:cNvSpPr txBox="1"/>
          <p:nvPr/>
        </p:nvSpPr>
        <p:spPr>
          <a:xfrm>
            <a:off x="7530349" y="2663111"/>
            <a:ext cx="7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[2]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11a0df96ae1_0_692"/>
          <p:cNvSpPr txBox="1"/>
          <p:nvPr/>
        </p:nvSpPr>
        <p:spPr>
          <a:xfrm>
            <a:off x="8092143" y="2663107"/>
            <a:ext cx="78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[3]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11a0df96ae1_0_7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1a0df96ae1_0_706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Diccionarios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1a0df96ae1_0_706"/>
          <p:cNvSpPr txBox="1"/>
          <p:nvPr/>
        </p:nvSpPr>
        <p:spPr>
          <a:xfrm>
            <a:off x="119528" y="1672817"/>
            <a:ext cx="119529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El diccionario, define una relación uno a uno entre claves y valores.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E434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		</a:t>
            </a: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dicci_pokemon = {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				“Nombre":  “Pikachu”,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				“Peso(Kgs)": 10,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  “Grupo": “Eléctrico",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“Evolucion": [“Pichu”,”Pikachu”,“Raichu”]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} </a:t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Su símbolo es : </a:t>
            </a:r>
            <a:r>
              <a:rPr b="1" i="0" lang="es-ES" sz="19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{ }</a:t>
            </a: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, las llaves.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E434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3E4349"/>
                </a:solidFill>
                <a:latin typeface="Georgia"/>
                <a:ea typeface="Georgia"/>
                <a:cs typeface="Georgia"/>
                <a:sym typeface="Georgia"/>
              </a:rPr>
              <a:t>Los elementos de una lista pueden accederse mediante su índice, siendo 0 el índice del primer elemento.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dicci_pokemon['Nombre']</a:t>
            </a:r>
            <a:endParaRPr b="0" i="0" sz="1900" u="none" cap="none" strike="noStrike">
              <a:solidFill>
                <a:srgbClr val="3E434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ES" sz="19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			         ‘Pikachu’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g11a0df96ae1_0_7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0500" y="445567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410"/>
              </a:srgbClr>
            </a:outerShdw>
          </a:effectLst>
        </p:spPr>
      </p:pic>
      <p:cxnSp>
        <p:nvCxnSpPr>
          <p:cNvPr id="218" name="Google Shape;218;g11a0df96ae1_0_706"/>
          <p:cNvCxnSpPr/>
          <p:nvPr/>
        </p:nvCxnSpPr>
        <p:spPr>
          <a:xfrm rot="10800000">
            <a:off x="3789225" y="5653743"/>
            <a:ext cx="573600" cy="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g11a0df96ae1_0_706"/>
          <p:cNvCxnSpPr/>
          <p:nvPr/>
        </p:nvCxnSpPr>
        <p:spPr>
          <a:xfrm>
            <a:off x="3789084" y="5653743"/>
            <a:ext cx="0" cy="3108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g11a0df96ae1_0_706"/>
          <p:cNvCxnSpPr/>
          <p:nvPr/>
        </p:nvCxnSpPr>
        <p:spPr>
          <a:xfrm>
            <a:off x="3789084" y="5964516"/>
            <a:ext cx="669300" cy="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1a0df96ae1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a0df96ae1_0_111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Listas y Diccionarios</a:t>
            </a:r>
            <a:endParaRPr sz="1900"/>
          </a:p>
        </p:txBody>
      </p:sp>
      <p:sp>
        <p:nvSpPr>
          <p:cNvPr id="227" name="Google Shape;227;g11a0df96ae1_0_111"/>
          <p:cNvSpPr txBox="1"/>
          <p:nvPr/>
        </p:nvSpPr>
        <p:spPr>
          <a:xfrm>
            <a:off x="826600" y="1672817"/>
            <a:ext cx="105387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puede guardar todo tipo de variables, y puede contener cuantas variables desees.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valores guardados en una lista se pueden acceder usando el operador </a:t>
            </a: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slice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([ ] y [:]) con índices en 0 al inicio de la lista y hasta el final -1.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diccionarios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son similares a las listas, pero funcionan con llaves(claves) y valores en vez de índices.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g11a0df96ae1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0500" y="445567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a0df96ae1_0_118"/>
          <p:cNvSpPr txBox="1"/>
          <p:nvPr/>
        </p:nvSpPr>
        <p:spPr>
          <a:xfrm>
            <a:off x="6240667" y="1857400"/>
            <a:ext cx="52923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una Lista</a:t>
            </a:r>
            <a:endParaRPr b="1" sz="4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g11a0df96ae1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1a0df96ae1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1a0df96ae1_0_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1300" y="-1"/>
            <a:ext cx="4323418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1a0df96ae1_0_118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94767" y="0"/>
            <a:ext cx="5462631" cy="68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1a0df96ae1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1a0df96ae1_0_126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una Lista</a:t>
            </a:r>
            <a:endParaRPr sz="1900"/>
          </a:p>
        </p:txBody>
      </p:sp>
      <p:sp>
        <p:nvSpPr>
          <p:cNvPr id="244" name="Google Shape;244;g11a0df96ae1_0_126"/>
          <p:cNvSpPr txBox="1"/>
          <p:nvPr/>
        </p:nvSpPr>
        <p:spPr>
          <a:xfrm>
            <a:off x="1068100" y="1690200"/>
            <a:ext cx="104532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crear una lista y asignarle cualquier tipo de dato como números y cadenas de caracteres</a:t>
            </a: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 = [ 'pokemonchido123', 389 , 2.25, Bulbasaur, 70.2 ]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lista_pequena = [123, 'Pikachu']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g11a0df96ae1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4833" y="445567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a0df96ae1_0_133"/>
          <p:cNvSpPr txBox="1"/>
          <p:nvPr/>
        </p:nvSpPr>
        <p:spPr>
          <a:xfrm>
            <a:off x="6240667" y="1857400"/>
            <a:ext cx="52923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 Diccionario</a:t>
            </a:r>
            <a:endParaRPr b="1" sz="4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g11a0df96ae1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1a0df96ae1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1a0df96ae1_0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1300" y="-1"/>
            <a:ext cx="4323418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1a0df96ae1_0_133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94767" y="0"/>
            <a:ext cx="5462631" cy="68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a0df96ae1_0_30"/>
          <p:cNvSpPr txBox="1"/>
          <p:nvPr/>
        </p:nvSpPr>
        <p:spPr>
          <a:xfrm>
            <a:off x="5189100" y="1547267"/>
            <a:ext cx="58917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Ciclos, Condicionales y Diccionarios en Python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g11a0df96ae1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1a0df96ae1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1a0df96ae1_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1300" y="0"/>
            <a:ext cx="4323418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1a0df96ae1_0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2633" y="4045600"/>
            <a:ext cx="1802766" cy="180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1a0df96ae1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1a0df96ae1_0_141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 Diccionario</a:t>
            </a:r>
            <a:endParaRPr sz="1900"/>
          </a:p>
        </p:txBody>
      </p:sp>
      <p:sp>
        <p:nvSpPr>
          <p:cNvPr id="261" name="Google Shape;261;g11a0df96ae1_0_141"/>
          <p:cNvSpPr txBox="1"/>
          <p:nvPr/>
        </p:nvSpPr>
        <p:spPr>
          <a:xfrm>
            <a:off x="670600" y="1520500"/>
            <a:ext cx="108507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crear una variable llamada pokemons y asignarle un valor 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pokemons = [pikachu, weedle, squirtle, bulbasaur]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= “metapod”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g11a0df96ae1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8800" y="445567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a0df96ae1_0_148"/>
          <p:cNvSpPr txBox="1"/>
          <p:nvPr/>
        </p:nvSpPr>
        <p:spPr>
          <a:xfrm>
            <a:off x="5202175" y="2702725"/>
            <a:ext cx="5891700" cy="3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 en Python.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11a0df96ae1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1a0df96ae1_0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1a0df96ae1_0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1300" y="0"/>
            <a:ext cx="4323418" cy="685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a0df96ae1_0_155"/>
          <p:cNvSpPr txBox="1"/>
          <p:nvPr/>
        </p:nvSpPr>
        <p:spPr>
          <a:xfrm>
            <a:off x="265333" y="1424433"/>
            <a:ext cx="5646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endParaRPr b="1" sz="4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g11a0df96ae1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1a0df96ae1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204" y="1424422"/>
            <a:ext cx="5645999" cy="316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1a0df96ae1_0_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33" y="2759833"/>
            <a:ext cx="5368032" cy="372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1a0df96ae1_0_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9500" y="1514900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11a0df96ae1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1a0df96ae1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964" y="500136"/>
            <a:ext cx="1987299" cy="1987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pic>
        <p:nvPicPr>
          <p:cNvPr id="286" name="Google Shape;286;g11a0df96ae1_0_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967" y="2923069"/>
            <a:ext cx="2183067" cy="21830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pic>
        <p:nvPicPr>
          <p:cNvPr id="287" name="Google Shape;287;g11a0df96ae1_0_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85100" y="2585804"/>
            <a:ext cx="2400300" cy="24003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pic>
        <p:nvPicPr>
          <p:cNvPr id="288" name="Google Shape;288;g11a0df96ae1_0_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1534" y="4174092"/>
            <a:ext cx="2183067" cy="2183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cxnSp>
        <p:nvCxnSpPr>
          <p:cNvPr id="289" name="Google Shape;289;g11a0df96ae1_0_163"/>
          <p:cNvCxnSpPr/>
          <p:nvPr/>
        </p:nvCxnSpPr>
        <p:spPr>
          <a:xfrm flipH="1">
            <a:off x="3639967" y="2585800"/>
            <a:ext cx="1391100" cy="7587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g11a0df96ae1_0_163"/>
          <p:cNvCxnSpPr>
            <a:stCxn id="285" idx="2"/>
          </p:cNvCxnSpPr>
          <p:nvPr/>
        </p:nvCxnSpPr>
        <p:spPr>
          <a:xfrm flipH="1">
            <a:off x="6529513" y="2487435"/>
            <a:ext cx="200100" cy="13569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g11a0df96ae1_0_163"/>
          <p:cNvCxnSpPr/>
          <p:nvPr/>
        </p:nvCxnSpPr>
        <p:spPr>
          <a:xfrm>
            <a:off x="7406033" y="1573802"/>
            <a:ext cx="1686300" cy="1138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2" name="Google Shape;292;g11a0df96ae1_0_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7062" y="2301567"/>
            <a:ext cx="410601" cy="41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a0df96ae1_0_175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endParaRPr sz="1900"/>
          </a:p>
        </p:txBody>
      </p:sp>
      <p:pic>
        <p:nvPicPr>
          <p:cNvPr id="298" name="Google Shape;298;g11a0df96ae1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1a0df96ae1_0_175"/>
          <p:cNvSpPr txBox="1"/>
          <p:nvPr/>
        </p:nvSpPr>
        <p:spPr>
          <a:xfrm>
            <a:off x="1334600" y="1571233"/>
            <a:ext cx="97593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soporta las condiciones lógicas comunes en matemáticas: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Igualdad: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	pikachu == pikachu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Desigualdad: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pikachu != bulbasaur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Menor que: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	minipikachu &lt; pikachu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Menor o igual a que: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minipikachu &lt;= pikachu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Mayor que: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	pikachu &gt; minipikachu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Mayor o igual que: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pikachu &gt;= minipikachu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g11a0df96ae1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8967" y="445567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a0df96ae1_0_182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endParaRPr sz="1900"/>
          </a:p>
        </p:txBody>
      </p:sp>
      <p:pic>
        <p:nvPicPr>
          <p:cNvPr id="306" name="Google Shape;306;g11a0df96ae1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1a0df96ae1_0_182"/>
          <p:cNvSpPr txBox="1"/>
          <p:nvPr/>
        </p:nvSpPr>
        <p:spPr>
          <a:xfrm>
            <a:off x="1220400" y="1672833"/>
            <a:ext cx="97512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Esas </a:t>
            </a:r>
            <a:r>
              <a:rPr b="1"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 pueden utilizar de distintas maneras, de manera muy frecuente en las sentencias </a:t>
            </a:r>
            <a:r>
              <a:rPr b="1"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 en los </a:t>
            </a:r>
            <a:r>
              <a:rPr b="1"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depende de la </a:t>
            </a:r>
            <a:r>
              <a:rPr b="1"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identación</a:t>
            </a: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definir la ejecución de una sentencia condicional como </a:t>
            </a:r>
            <a:r>
              <a:rPr b="1"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if. </a:t>
            </a: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Otros lenguajes de programación utilizan las llaves (“{“ y ”}”, respectivamente) para este propósito.</a:t>
            </a:r>
            <a:endParaRPr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g11a0df96ae1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9767" y="445567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a0df96ae1_0_189"/>
          <p:cNvSpPr txBox="1"/>
          <p:nvPr/>
        </p:nvSpPr>
        <p:spPr>
          <a:xfrm>
            <a:off x="6240667" y="1857400"/>
            <a:ext cx="52923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una Condición.</a:t>
            </a:r>
            <a:endParaRPr b="1" sz="4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g11a0df96ae1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1a0df96ae1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1a0df96ae1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1300" y="-1"/>
            <a:ext cx="4323418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1a0df96ae1_0_189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94767" y="0"/>
            <a:ext cx="5462631" cy="685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11a0df96ae1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1a0df96ae1_0_197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una condición</a:t>
            </a:r>
            <a:endParaRPr sz="1900"/>
          </a:p>
        </p:txBody>
      </p:sp>
      <p:sp>
        <p:nvSpPr>
          <p:cNvPr id="324" name="Google Shape;324;g11a0df96ae1_0_197"/>
          <p:cNvSpPr txBox="1"/>
          <p:nvPr/>
        </p:nvSpPr>
        <p:spPr>
          <a:xfrm>
            <a:off x="1182400" y="1418900"/>
            <a:ext cx="94272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hace un condicionamiento doble con </a:t>
            </a:r>
            <a:r>
              <a:rPr b="1"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else, elif </a:t>
            </a: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la siguiente manera:</a:t>
            </a:r>
            <a:endParaRPr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a = 200</a:t>
            </a:r>
            <a:endParaRPr sz="21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b = 33</a:t>
            </a:r>
            <a:endParaRPr sz="21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if b &gt; a:</a:t>
            </a:r>
            <a:endParaRPr sz="21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   print("b es más grande que a")</a:t>
            </a:r>
            <a:endParaRPr sz="21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elif b==a:</a:t>
            </a:r>
            <a:endParaRPr sz="21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609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print("b es exactamente igual a a") </a:t>
            </a:r>
            <a:endParaRPr sz="21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21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609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print("b no es más grande que a")</a:t>
            </a:r>
            <a:endParaRPr sz="21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 un condicionamiento </a:t>
            </a:r>
            <a:r>
              <a:rPr b="1"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  <a:r>
              <a:rPr lang="es-ES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una sóla línea:</a:t>
            </a:r>
            <a:endParaRPr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if a &gt; b: print("a es mayor que b")</a:t>
            </a:r>
            <a:endParaRPr sz="21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5" name="Google Shape;325;g11a0df96ae1_0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7333" y="445567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11a0df96ae1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1a0df96ae1_0_204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Condicionales: and y or</a:t>
            </a:r>
            <a:endParaRPr sz="1900"/>
          </a:p>
        </p:txBody>
      </p:sp>
      <p:sp>
        <p:nvSpPr>
          <p:cNvPr id="332" name="Google Shape;332;g11a0df96ae1_0_204"/>
          <p:cNvSpPr txBox="1"/>
          <p:nvPr/>
        </p:nvSpPr>
        <p:spPr>
          <a:xfrm>
            <a:off x="1068100" y="2047267"/>
            <a:ext cx="104532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operadores booleanos </a:t>
            </a: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permiten expresiones </a:t>
            </a: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booleanas</a:t>
            </a: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complejas como: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name = "Charmander"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strenght = 23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name == "Charmander" and strenght == 23: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print("Tu nombre es Charmander, y tienes 23 de fuerza.")</a:t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g11a0df96ae1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9133" y="445550"/>
            <a:ext cx="706701" cy="705498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11a0df96ae1_0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16" y="-22567"/>
            <a:ext cx="12272232" cy="690313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1a0df96ae1_0_298"/>
          <p:cNvSpPr/>
          <p:nvPr/>
        </p:nvSpPr>
        <p:spPr>
          <a:xfrm>
            <a:off x="1071400" y="2745200"/>
            <a:ext cx="10049100" cy="12960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1a0df96ae1_0_298"/>
          <p:cNvSpPr txBox="1"/>
          <p:nvPr/>
        </p:nvSpPr>
        <p:spPr>
          <a:xfrm>
            <a:off x="1999950" y="2041475"/>
            <a:ext cx="81921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 </a:t>
            </a:r>
            <a:r>
              <a:rPr b="1" lang="es-E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Kaggle</a:t>
            </a:r>
            <a:r>
              <a:rPr b="1" i="0" lang="es-E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Listas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11a0df96ae1_0_2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1a0df96ae1_0_2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1a0df96ae1_0_2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a0df96ae1_0_38"/>
          <p:cNvSpPr txBox="1"/>
          <p:nvPr/>
        </p:nvSpPr>
        <p:spPr>
          <a:xfrm>
            <a:off x="2000000" y="2539800"/>
            <a:ext cx="81921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s-ES" sz="4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s-ES" sz="2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4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g11a0df96ae1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1a0df96ae1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11a0df96ae1_0_8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16" y="-22567"/>
            <a:ext cx="12272232" cy="690313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1a0df96ae1_0_859"/>
          <p:cNvSpPr/>
          <p:nvPr/>
        </p:nvSpPr>
        <p:spPr>
          <a:xfrm>
            <a:off x="1071400" y="2745200"/>
            <a:ext cx="10049100" cy="12960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1a0df96ae1_0_859"/>
          <p:cNvSpPr txBox="1"/>
          <p:nvPr/>
        </p:nvSpPr>
        <p:spPr>
          <a:xfrm>
            <a:off x="2000000" y="2904800"/>
            <a:ext cx="81921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 Ye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b="1" i="0" lang="es-E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Listas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11a0df96ae1_0_8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a0df96ae1_0_8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1a0df96ae1_0_8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11a0df96ae1_0_8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16" y="-22567"/>
            <a:ext cx="12272232" cy="690313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1a0df96ae1_0_868"/>
          <p:cNvSpPr/>
          <p:nvPr/>
        </p:nvSpPr>
        <p:spPr>
          <a:xfrm>
            <a:off x="1071400" y="2745200"/>
            <a:ext cx="10049100" cy="12960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1a0df96ae1_0_868"/>
          <p:cNvSpPr txBox="1"/>
          <p:nvPr/>
        </p:nvSpPr>
        <p:spPr>
          <a:xfrm>
            <a:off x="2000000" y="2904800"/>
            <a:ext cx="81921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 Ye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b="1" i="0" lang="es-E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Diccionarios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11a0df96ae1_0_8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1a0df96ae1_0_8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1a0df96ae1_0_8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68" name="Google Shape;368;g11a0df96ae1_0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9083" y="-53716"/>
            <a:ext cx="12330152" cy="693776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1a0df96ae1_0_307"/>
          <p:cNvSpPr txBox="1"/>
          <p:nvPr/>
        </p:nvSpPr>
        <p:spPr>
          <a:xfrm>
            <a:off x="461033" y="443967"/>
            <a:ext cx="11457600" cy="59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g11a0df96ae1_0_307"/>
          <p:cNvSpPr txBox="1"/>
          <p:nvPr/>
        </p:nvSpPr>
        <p:spPr>
          <a:xfrm>
            <a:off x="461033" y="443967"/>
            <a:ext cx="11457600" cy="59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es-ES" sz="5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5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1" name="Google Shape;371;g11a0df96ae1_0_3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41167" y="5835800"/>
            <a:ext cx="1577466" cy="8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1a0df96ae1_0_3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1a0df96ae1_0_3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11a0df96ae1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16" y="-22567"/>
            <a:ext cx="12272232" cy="69031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1a0df96ae1_0_343"/>
          <p:cNvSpPr/>
          <p:nvPr/>
        </p:nvSpPr>
        <p:spPr>
          <a:xfrm>
            <a:off x="1071400" y="2745200"/>
            <a:ext cx="10049100" cy="13677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1a0df96ae1_0_343"/>
          <p:cNvSpPr txBox="1"/>
          <p:nvPr/>
        </p:nvSpPr>
        <p:spPr>
          <a:xfrm>
            <a:off x="1811600" y="2958200"/>
            <a:ext cx="85689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s-E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Condicionales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g11a0df96ae1_0_3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1a0df96ae1_0_3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1a0df96ae1_0_3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11a0df96ae1_0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116" y="-22567"/>
            <a:ext cx="12272232" cy="690313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1a0df96ae1_0_316"/>
          <p:cNvSpPr/>
          <p:nvPr/>
        </p:nvSpPr>
        <p:spPr>
          <a:xfrm>
            <a:off x="1071400" y="2212000"/>
            <a:ext cx="10049100" cy="24339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1a0df96ae1_0_316"/>
          <p:cNvSpPr txBox="1"/>
          <p:nvPr/>
        </p:nvSpPr>
        <p:spPr>
          <a:xfrm>
            <a:off x="2000000" y="2408067"/>
            <a:ext cx="81921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Más ejercicios</a:t>
            </a:r>
            <a:r>
              <a:rPr b="1" i="0" lang="es-E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4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Booleanos y Condicionales</a:t>
            </a:r>
            <a:r>
              <a:rPr b="1" lang="es-E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g11a0df96ae1_0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1a0df96ae1_0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1a0df96ae1_0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11a0df96ae1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67733" y="0"/>
            <a:ext cx="13959735" cy="697986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1a0df96ae1_0_352"/>
          <p:cNvSpPr txBox="1"/>
          <p:nvPr/>
        </p:nvSpPr>
        <p:spPr>
          <a:xfrm>
            <a:off x="667133" y="5047433"/>
            <a:ext cx="226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g11a0df96ae1_0_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a0df96ae1_0_358"/>
          <p:cNvSpPr txBox="1"/>
          <p:nvPr/>
        </p:nvSpPr>
        <p:spPr>
          <a:xfrm>
            <a:off x="5753800" y="1777000"/>
            <a:ext cx="5891700" cy="3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s-ES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Ciclos, Condicionales y Diccionarios en Python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g11a0df96ae1_0_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1a0df96ae1_0_3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1a0df96ae1_0_3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1300" y="0"/>
            <a:ext cx="4323418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1a0df96ae1_0_3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2633" y="4045600"/>
            <a:ext cx="1802766" cy="180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a0df96ae1_0_536"/>
          <p:cNvSpPr txBox="1"/>
          <p:nvPr/>
        </p:nvSpPr>
        <p:spPr>
          <a:xfrm>
            <a:off x="670600" y="279300"/>
            <a:ext cx="108507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s-ES" sz="2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11a0df96ae1_0_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1a0df96ae1_0_536"/>
          <p:cNvSpPr txBox="1"/>
          <p:nvPr/>
        </p:nvSpPr>
        <p:spPr>
          <a:xfrm>
            <a:off x="975400" y="1522600"/>
            <a:ext cx="9896400" cy="47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5450" lvl="0" marL="6096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1"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b="0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amos a </a:t>
            </a:r>
            <a:r>
              <a:rPr b="1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conocer</a:t>
            </a:r>
            <a:r>
              <a:rPr b="1" i="0" lang="es-ES" sz="19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estructuras de datos </a:t>
            </a:r>
            <a:r>
              <a:rPr b="1" i="0" lang="es-ES" sz="19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💻🐍</a:t>
            </a:r>
            <a:r>
              <a:rPr b="0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como las </a:t>
            </a:r>
            <a:r>
              <a:rPr b="1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listas y los diccionarios</a:t>
            </a:r>
            <a:r>
              <a:rPr b="0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además, de sus usos en la programación.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25450" lvl="0" marL="609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Presentaremos</a:t>
            </a:r>
            <a:r>
              <a:rPr b="1" lang="es-ES" sz="1900">
                <a:solidFill>
                  <a:srgbClr val="E8E7E3"/>
                </a:solidFill>
              </a:rPr>
              <a:t>🐱‍💻</a:t>
            </a: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qué es un condicional </a:t>
            </a: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cómo se declara esta </a:t>
            </a:r>
            <a:r>
              <a:rPr b="1"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Python</a:t>
            </a:r>
            <a:r>
              <a:rPr b="1" lang="es-ES" sz="1900">
                <a:solidFill>
                  <a:srgbClr val="E8E7E3"/>
                </a:solidFill>
              </a:rPr>
              <a:t>💻🐍</a:t>
            </a:r>
            <a:r>
              <a:rPr b="1"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veremos un ejemplo de este concepto y luego aplicaciones con ejercicios.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25450" lvl="0" marL="609600" marR="0" rtl="0" algn="just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Continuaremos </a:t>
            </a:r>
            <a:r>
              <a:rPr b="0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sesión con unos </a:t>
            </a:r>
            <a:r>
              <a:rPr b="1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notebooks</a:t>
            </a:r>
            <a:r>
              <a:rPr b="1" i="0" lang="es-ES" sz="19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💻🐍</a:t>
            </a:r>
            <a:r>
              <a:rPr b="0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acerca de </a:t>
            </a:r>
            <a:r>
              <a:rPr b="1" i="0" lang="es-ES" sz="19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variables, listas y diccionarios.</a:t>
            </a:r>
            <a:r>
              <a:rPr b="1" i="0" lang="es-ES" sz="19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🤖💜</a:t>
            </a:r>
            <a:r>
              <a:rPr b="1" i="0" lang="es-ES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25450" lvl="0" marL="609600" marR="0" rtl="0" algn="just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vamos a cerrar </a:t>
            </a:r>
            <a:r>
              <a:rPr b="1" lang="es-ES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colab de condicionales 👾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a0df96ae1_0_542"/>
          <p:cNvSpPr txBox="1"/>
          <p:nvPr/>
        </p:nvSpPr>
        <p:spPr>
          <a:xfrm>
            <a:off x="731800" y="297200"/>
            <a:ext cx="96945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11a0df96ae1_0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1a0df96ae1_0_542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8719467" y="1609600"/>
            <a:ext cx="3318766" cy="402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1a0df96ae1_0_542"/>
          <p:cNvSpPr txBox="1"/>
          <p:nvPr/>
        </p:nvSpPr>
        <p:spPr>
          <a:xfrm>
            <a:off x="731799" y="1277933"/>
            <a:ext cx="10832700" cy="50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ES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21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sesión.</a:t>
            </a:r>
            <a:endParaRPr b="1" i="0" sz="21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6:40 - 7:10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Presentación: 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Introducción a Python y</a:t>
            </a:r>
            <a:r>
              <a:rPr b="1" lang="es-ES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listas, diccionarios, condicionales</a:t>
            </a:r>
            <a:endParaRPr b="0" i="0" sz="21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8:00 - 8:20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b="1" i="0" sz="21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8:20 - 9:00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Colabs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Listas y Diccionarios y condicionales</a:t>
            </a:r>
            <a:endParaRPr b="1" i="0" sz="21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9:00 - 9:30 PM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Ejercicio Final</a:t>
            </a:r>
            <a:r>
              <a:rPr b="1" i="0" lang="es-ES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21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a0df96ae1_0_57"/>
          <p:cNvSpPr txBox="1"/>
          <p:nvPr/>
        </p:nvSpPr>
        <p:spPr>
          <a:xfrm>
            <a:off x="5458767" y="1810400"/>
            <a:ext cx="5891700" cy="3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s-ES" sz="4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11a0df96ae1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1a0df96ae1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a0df96ae1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1300" y="0"/>
            <a:ext cx="4323418" cy="6858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a0df96ae1_0_64"/>
          <p:cNvSpPr txBox="1"/>
          <p:nvPr/>
        </p:nvSpPr>
        <p:spPr>
          <a:xfrm>
            <a:off x="807600" y="413433"/>
            <a:ext cx="10723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Python Crash Course 2da edición</a:t>
            </a:r>
            <a:endParaRPr sz="3300"/>
          </a:p>
        </p:txBody>
      </p:sp>
      <p:pic>
        <p:nvPicPr>
          <p:cNvPr id="146" name="Google Shape;146;g11a0df96ae1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1a0df96ae1_0_64"/>
          <p:cNvSpPr txBox="1"/>
          <p:nvPr/>
        </p:nvSpPr>
        <p:spPr>
          <a:xfrm>
            <a:off x="6769400" y="2870800"/>
            <a:ext cx="29103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Eric Matthes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1 y 2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g11a0df96ae1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3667" y="1714701"/>
            <a:ext cx="3105300" cy="40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1a0df96ae1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1a0df96ae1_0_71"/>
          <p:cNvSpPr txBox="1"/>
          <p:nvPr/>
        </p:nvSpPr>
        <p:spPr>
          <a:xfrm>
            <a:off x="2957367" y="4790900"/>
            <a:ext cx="65565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Audita gratis acá: </a:t>
            </a:r>
            <a:r>
              <a:rPr b="1" lang="es-ES" sz="2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Computer Science 101 en EDx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g11a0df96ae1_0_71"/>
          <p:cNvSpPr txBox="1"/>
          <p:nvPr/>
        </p:nvSpPr>
        <p:spPr>
          <a:xfrm>
            <a:off x="502800" y="515033"/>
            <a:ext cx="114396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 101 @ Stanford Online</a:t>
            </a:r>
            <a:endParaRPr sz="4000"/>
          </a:p>
        </p:txBody>
      </p:sp>
      <p:pic>
        <p:nvPicPr>
          <p:cNvPr id="156" name="Google Shape;156;g11a0df96ae1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3717" y="1409237"/>
            <a:ext cx="6644566" cy="33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1a0df96ae1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700" y="6357133"/>
            <a:ext cx="1070498" cy="24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1a0df96ae1_0_78"/>
          <p:cNvSpPr txBox="1"/>
          <p:nvPr/>
        </p:nvSpPr>
        <p:spPr>
          <a:xfrm>
            <a:off x="701967" y="2763800"/>
            <a:ext cx="44817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Crash course on Python @ Coursera</a:t>
            </a:r>
            <a:endParaRPr b="1" sz="2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11a0df96ae1_0_78"/>
          <p:cNvSpPr txBox="1"/>
          <p:nvPr/>
        </p:nvSpPr>
        <p:spPr>
          <a:xfrm>
            <a:off x="502800" y="210233"/>
            <a:ext cx="114396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Crash course on Python</a:t>
            </a:r>
            <a:endParaRPr sz="4000"/>
          </a:p>
        </p:txBody>
      </p:sp>
      <p:pic>
        <p:nvPicPr>
          <p:cNvPr id="164" name="Google Shape;164;g11a0df96ae1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6533" y="2425767"/>
            <a:ext cx="5938199" cy="200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2022-03-10T16:05:05Z</dcterms:created>
  <dc:creator>Yeifer R.</dc:creator>
</cp:coreProperties>
</file>